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8" r:id="rId2"/>
    <p:sldId id="256" r:id="rId3"/>
    <p:sldId id="257" r:id="rId4"/>
    <p:sldId id="259" r:id="rId5"/>
  </p:sldIdLst>
  <p:sldSz cx="15544800" cy="10058400"/>
  <p:notesSz cx="6858000" cy="9144000"/>
  <p:defaultTextStyle>
    <a:defPPr>
      <a:defRPr lang="en-US"/>
    </a:defPPr>
    <a:lvl1pPr marL="0" algn="l" defTabSz="135852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l" defTabSz="135852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l" defTabSz="135852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l" defTabSz="135852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l" defTabSz="135852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l" defTabSz="135852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l" defTabSz="135852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l" defTabSz="135852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l" defTabSz="135852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8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>
      <p:cViewPr varScale="1">
        <p:scale>
          <a:sx n="43" d="100"/>
          <a:sy n="43" d="100"/>
        </p:scale>
        <p:origin x="1128" y="64"/>
      </p:cViewPr>
      <p:guideLst>
        <p:guide orient="horz" pos="3168"/>
        <p:guide pos="4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29EF7-6C94-40C1-A248-AD78ED39A2B5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96832-C109-4CD6-83F1-1F37F2F69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3124626"/>
            <a:ext cx="1321308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402805"/>
            <a:ext cx="349758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402805"/>
            <a:ext cx="1023366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6463454"/>
            <a:ext cx="13213080" cy="1997710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4263180"/>
            <a:ext cx="13213080" cy="2200274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" y="2346963"/>
            <a:ext cx="6865620" cy="6638079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0" y="2346963"/>
            <a:ext cx="6865620" cy="6638079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3189817"/>
            <a:ext cx="6868320" cy="5795222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4" y="2251499"/>
            <a:ext cx="6871019" cy="93831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4" y="3189817"/>
            <a:ext cx="6871019" cy="5795222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2" y="400473"/>
            <a:ext cx="5114132" cy="170434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6" y="400474"/>
            <a:ext cx="8689975" cy="8584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2" y="2104814"/>
            <a:ext cx="5114132" cy="6880226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98737"/>
            <a:ext cx="9326880" cy="603504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872096"/>
            <a:ext cx="9326880" cy="1180464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</p:spPr>
        <p:txBody>
          <a:bodyPr vert="horz" lIns="135852" tIns="67926" rIns="135852" bIns="679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346963"/>
            <a:ext cx="13990320" cy="6638079"/>
          </a:xfrm>
          <a:prstGeom prst="rect">
            <a:avLst/>
          </a:prstGeom>
        </p:spPr>
        <p:txBody>
          <a:bodyPr vert="horz" lIns="135852" tIns="67926" rIns="135852" bIns="679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9322649"/>
            <a:ext cx="3627120" cy="535517"/>
          </a:xfrm>
          <a:prstGeom prst="rect">
            <a:avLst/>
          </a:prstGeom>
        </p:spPr>
        <p:txBody>
          <a:bodyPr vert="horz" lIns="135852" tIns="67926" rIns="135852" bIns="67926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2B50A-0D21-4982-B404-ECAED31FFA90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9322649"/>
            <a:ext cx="4922520" cy="535517"/>
          </a:xfrm>
          <a:prstGeom prst="rect">
            <a:avLst/>
          </a:prstGeom>
        </p:spPr>
        <p:txBody>
          <a:bodyPr vert="horz" lIns="135852" tIns="67926" rIns="135852" bIns="67926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9322649"/>
            <a:ext cx="3627120" cy="535517"/>
          </a:xfrm>
          <a:prstGeom prst="rect">
            <a:avLst/>
          </a:prstGeom>
        </p:spPr>
        <p:txBody>
          <a:bodyPr vert="horz" lIns="135852" tIns="67926" rIns="135852" bIns="67926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F7910-1A22-40B0-AE7E-E84991892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0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l" defTabSz="1358524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l" defTabSz="1358524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l" defTabSz="13585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l" defTabSz="1358524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l" defTabSz="1358524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l" defTabSz="135852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l" defTabSz="135852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l" defTabSz="135852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l" defTabSz="135852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8524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l" defTabSz="1358524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l" defTabSz="1358524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l" defTabSz="1358524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l" defTabSz="1358524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l" defTabSz="1358524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l" defTabSz="1358524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l" defTabSz="1358524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l" defTabSz="1358524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4648200" y="4114800"/>
            <a:ext cx="6400800" cy="175260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509447" marR="0" lvl="0" indent="-509447" algn="ctr" defTabSz="135852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 R.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Shinde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09447" marR="0" lvl="0" indent="-509447" algn="ctr" defTabSz="135852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Assistant Professor</a:t>
            </a:r>
          </a:p>
          <a:p>
            <a:pPr marL="509447" marR="0" lvl="0" indent="-509447" algn="ctr" defTabSz="135852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Chemistry,</a:t>
            </a:r>
          </a:p>
          <a:p>
            <a:pPr marL="509447" marR="0" lvl="0" indent="-509447" algn="ctr" defTabSz="135852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Govt. College of Arts and Science, Aurangabad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429000" y="1447800"/>
            <a:ext cx="7772400" cy="147002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13585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Gaseous State</a:t>
            </a:r>
            <a:b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6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295400" y="152400"/>
            <a:ext cx="13213080" cy="1447800"/>
          </a:xfrm>
        </p:spPr>
        <p:txBody>
          <a:bodyPr>
            <a:noAutofit/>
          </a:bodyPr>
          <a:lstStyle/>
          <a:p>
            <a:r>
              <a:rPr lang="en-US" sz="4000" b="1" u="sng" dirty="0"/>
              <a:t>Postulates of the kinetic molecular theory of gases.</a:t>
            </a:r>
            <a:r>
              <a:rPr lang="en-US" sz="4000" b="1" dirty="0"/>
              <a:t> Developed by </a:t>
            </a:r>
            <a:r>
              <a:rPr lang="en-US" sz="4000" b="1" dirty="0" err="1"/>
              <a:t>Kronig</a:t>
            </a:r>
            <a:r>
              <a:rPr lang="en-US" sz="4000" b="1" dirty="0"/>
              <a:t>, </a:t>
            </a:r>
            <a:r>
              <a:rPr lang="en-US" sz="4000" b="1" dirty="0" err="1"/>
              <a:t>Clausius</a:t>
            </a:r>
            <a:r>
              <a:rPr lang="en-US" sz="4000" b="1" dirty="0"/>
              <a:t>, Maxwell, Boltzmann.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143000"/>
            <a:ext cx="15544800" cy="8915400"/>
          </a:xfrm>
        </p:spPr>
        <p:txBody>
          <a:bodyPr>
            <a:no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4400" dirty="0"/>
              <a:t>A large number of tiny or minute particles, called molecules.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400" dirty="0"/>
              <a:t>Separated by an average distance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400" dirty="0"/>
              <a:t>Volume occupied by gas molecules is negligible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400" dirty="0"/>
              <a:t>Brownian motion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400" dirty="0"/>
              <a:t>There exist no attractive forces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400" dirty="0"/>
              <a:t>Collisions </a:t>
            </a:r>
            <a:r>
              <a:rPr lang="en-US" sz="4400" b="1" i="1" dirty="0"/>
              <a:t>perfectly elastic</a:t>
            </a:r>
            <a:r>
              <a:rPr lang="en-US" sz="4400" dirty="0"/>
              <a:t>. total kinetic energy is conserved                  (remain unchanged at a constant temperature).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400" dirty="0"/>
              <a:t>The pressure of the gas is due to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400" dirty="0"/>
              <a:t>The laws of classical mechanics, Newton's second law of motion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400" dirty="0"/>
              <a:t>The </a:t>
            </a:r>
            <a:r>
              <a:rPr lang="en-US" sz="4400" b="1" dirty="0"/>
              <a:t>average</a:t>
            </a:r>
            <a:r>
              <a:rPr lang="en-US" sz="4400" dirty="0"/>
              <a:t> </a:t>
            </a:r>
            <a:r>
              <a:rPr lang="en-US" sz="4400" b="1" dirty="0"/>
              <a:t>Kinetic energy of the gas molecules is directly proportional to the absolute temperature(</a:t>
            </a:r>
            <a:r>
              <a:rPr lang="en-US" sz="4400" b="1" dirty="0" err="1"/>
              <a:t>KelvinTemperature</a:t>
            </a:r>
            <a:r>
              <a:rPr lang="en-US" sz="4400" b="1" dirty="0"/>
              <a:t>)</a:t>
            </a:r>
            <a:r>
              <a:rPr lang="en-US" sz="4400" dirty="0"/>
              <a:t>. </a:t>
            </a:r>
          </a:p>
          <a:p>
            <a:pPr marL="742950" indent="-742950">
              <a:buFont typeface="+mj-lt"/>
              <a:buAutoNum type="arabicPeriod"/>
            </a:pPr>
            <a:endParaRPr lang="en-US" sz="4400" dirty="0"/>
          </a:p>
        </p:txBody>
      </p:sp>
      <p:sp>
        <p:nvSpPr>
          <p:cNvPr id="34" name="Cube 33"/>
          <p:cNvSpPr/>
          <p:nvPr/>
        </p:nvSpPr>
        <p:spPr>
          <a:xfrm>
            <a:off x="11811000" y="2209800"/>
            <a:ext cx="3200400" cy="27432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95400" y="152400"/>
            <a:ext cx="13213080" cy="1447800"/>
          </a:xfrm>
          <a:prstGeom prst="rect">
            <a:avLst/>
          </a:prstGeom>
        </p:spPr>
        <p:txBody>
          <a:bodyPr vert="horz" lIns="135852" tIns="67926" rIns="135852" bIns="67926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Kinetic Gas Equation: </a:t>
            </a:r>
            <a:r>
              <a:rPr lang="en-US" sz="4000" dirty="0"/>
              <a:t>Pressure of an ideal gas (by applying classical mechanics)</a:t>
            </a:r>
          </a:p>
          <a:p>
            <a:pPr marL="0" marR="0" lvl="0" indent="0" algn="ctr" defTabSz="13585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1066800"/>
            <a:ext cx="1554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N = No. of Gas molecules, m = mass, </a:t>
            </a:r>
            <a:r>
              <a:rPr lang="en-US" sz="3200" i="1" dirty="0"/>
              <a:t>l = length of the container</a:t>
            </a:r>
          </a:p>
          <a:p>
            <a:r>
              <a:rPr lang="en-US" sz="3200" i="1" dirty="0"/>
              <a:t>v = Velocity of molecule at any instant.</a:t>
            </a:r>
            <a:endParaRPr lang="en-US" sz="3200" dirty="0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185963"/>
            <a:ext cx="4724400" cy="557237"/>
          </a:xfrm>
          <a:prstGeom prst="rect">
            <a:avLst/>
          </a:prstGeom>
          <a:noFill/>
        </p:spPr>
      </p:pic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0" y="0"/>
            <a:ext cx="155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0" y="0"/>
            <a:ext cx="155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55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>
            <a:off x="11887200" y="533400"/>
            <a:ext cx="2362200" cy="2895600"/>
            <a:chOff x="11125200" y="1676400"/>
            <a:chExt cx="3048000" cy="3733800"/>
          </a:xfrm>
        </p:grpSpPr>
        <p:grpSp>
          <p:nvGrpSpPr>
            <p:cNvPr id="2089" name="Group 41"/>
            <p:cNvGrpSpPr>
              <a:grpSpLocks/>
            </p:cNvGrpSpPr>
            <p:nvPr/>
          </p:nvGrpSpPr>
          <p:grpSpPr bwMode="auto">
            <a:xfrm>
              <a:off x="11125200" y="1676400"/>
              <a:ext cx="3048000" cy="3581400"/>
              <a:chOff x="6834" y="5915"/>
              <a:chExt cx="1933" cy="2451"/>
            </a:xfrm>
          </p:grpSpPr>
          <p:cxnSp>
            <p:nvCxnSpPr>
              <p:cNvPr id="2090" name="AutoShape 42"/>
              <p:cNvCxnSpPr>
                <a:cxnSpLocks noChangeShapeType="1"/>
              </p:cNvCxnSpPr>
              <p:nvPr/>
            </p:nvCxnSpPr>
            <p:spPr bwMode="auto">
              <a:xfrm flipH="1">
                <a:off x="6834" y="8173"/>
                <a:ext cx="3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091" name="AutoShape 43"/>
              <p:cNvCxnSpPr>
                <a:cxnSpLocks noChangeShapeType="1"/>
              </p:cNvCxnSpPr>
              <p:nvPr/>
            </p:nvCxnSpPr>
            <p:spPr bwMode="auto">
              <a:xfrm>
                <a:off x="7422" y="8173"/>
                <a:ext cx="872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092" name="AutoShape 44"/>
              <p:cNvSpPr>
                <a:spLocks noChangeArrowheads="1"/>
              </p:cNvSpPr>
              <p:nvPr/>
            </p:nvSpPr>
            <p:spPr bwMode="auto">
              <a:xfrm>
                <a:off x="6834" y="5915"/>
                <a:ext cx="1933" cy="1955"/>
              </a:xfrm>
              <a:prstGeom prst="cube">
                <a:avLst>
                  <a:gd name="adj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3" name="Text Box 45"/>
              <p:cNvSpPr txBox="1">
                <a:spLocks noChangeArrowheads="1"/>
              </p:cNvSpPr>
              <p:nvPr/>
            </p:nvSpPr>
            <p:spPr bwMode="auto">
              <a:xfrm>
                <a:off x="7656" y="6823"/>
                <a:ext cx="521" cy="43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4" name="AutoShape 46"/>
              <p:cNvSpPr>
                <a:spLocks noChangeArrowheads="1"/>
              </p:cNvSpPr>
              <p:nvPr/>
            </p:nvSpPr>
            <p:spPr bwMode="auto">
              <a:xfrm>
                <a:off x="6834" y="7134"/>
                <a:ext cx="118" cy="124"/>
              </a:xfrm>
              <a:prstGeom prst="flowChartConnector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5" name="Text Box 47"/>
              <p:cNvSpPr txBox="1">
                <a:spLocks noChangeArrowheads="1"/>
              </p:cNvSpPr>
              <p:nvPr/>
            </p:nvSpPr>
            <p:spPr bwMode="auto">
              <a:xfrm>
                <a:off x="6965" y="6798"/>
                <a:ext cx="470" cy="4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096" name="AutoShape 48"/>
              <p:cNvCxnSpPr>
                <a:cxnSpLocks noChangeShapeType="1"/>
              </p:cNvCxnSpPr>
              <p:nvPr/>
            </p:nvCxnSpPr>
            <p:spPr bwMode="auto">
              <a:xfrm>
                <a:off x="6930" y="7201"/>
                <a:ext cx="438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097" name="Text Box 49"/>
              <p:cNvSpPr txBox="1">
                <a:spLocks noChangeArrowheads="1"/>
              </p:cNvSpPr>
              <p:nvPr/>
            </p:nvSpPr>
            <p:spPr bwMode="auto">
              <a:xfrm>
                <a:off x="7111" y="7971"/>
                <a:ext cx="439" cy="3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8" name="AutoShape 50"/>
              <p:cNvSpPr>
                <a:spLocks noChangeArrowheads="1"/>
              </p:cNvSpPr>
              <p:nvPr/>
            </p:nvSpPr>
            <p:spPr bwMode="auto">
              <a:xfrm>
                <a:off x="8177" y="7150"/>
                <a:ext cx="117" cy="125"/>
              </a:xfrm>
              <a:prstGeom prst="flowChartConnector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2099" name="AutoShape 51"/>
              <p:cNvCxnSpPr>
                <a:cxnSpLocks noChangeShapeType="1"/>
              </p:cNvCxnSpPr>
              <p:nvPr/>
            </p:nvCxnSpPr>
            <p:spPr bwMode="auto">
              <a:xfrm flipH="1">
                <a:off x="7656" y="7218"/>
                <a:ext cx="521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pic>
          <p:nvPicPr>
            <p:cNvPr id="2100" name="Picture 5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353800" y="2895600"/>
              <a:ext cx="487680" cy="609600"/>
            </a:xfrm>
            <a:prstGeom prst="rect">
              <a:avLst/>
            </a:prstGeom>
            <a:noFill/>
          </p:spPr>
        </p:pic>
        <p:pic>
          <p:nvPicPr>
            <p:cNvPr id="2103" name="Picture 5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11000" y="4495800"/>
              <a:ext cx="228600" cy="914400"/>
            </a:xfrm>
            <a:prstGeom prst="rect">
              <a:avLst/>
            </a:prstGeom>
            <a:noFill/>
          </p:spPr>
        </p:pic>
        <p:pic>
          <p:nvPicPr>
            <p:cNvPr id="2105" name="Picture 57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420600" y="2971800"/>
              <a:ext cx="720090" cy="533400"/>
            </a:xfrm>
            <a:prstGeom prst="rect">
              <a:avLst/>
            </a:prstGeom>
            <a:noFill/>
          </p:spPr>
        </p:pic>
      </p:grp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08" name="Picture 6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743200"/>
            <a:ext cx="5486404" cy="522515"/>
          </a:xfrm>
          <a:prstGeom prst="rect">
            <a:avLst/>
          </a:prstGeom>
          <a:noFill/>
        </p:spPr>
      </p:pic>
      <p:sp>
        <p:nvSpPr>
          <p:cNvPr id="2111" name="Rectangle 63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10" name="Picture 6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352800"/>
            <a:ext cx="6074242" cy="489858"/>
          </a:xfrm>
          <a:prstGeom prst="rect">
            <a:avLst/>
          </a:prstGeom>
          <a:noFill/>
        </p:spPr>
      </p:pic>
      <p:sp>
        <p:nvSpPr>
          <p:cNvPr id="2113" name="Rectangle 65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12" name="Picture 6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14898" y="3886200"/>
            <a:ext cx="1257302" cy="457200"/>
          </a:xfrm>
          <a:prstGeom prst="rect">
            <a:avLst/>
          </a:prstGeom>
          <a:noFill/>
        </p:spPr>
      </p:pic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14" name="Picture 6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1" y="4495800"/>
            <a:ext cx="7010399" cy="453747"/>
          </a:xfrm>
          <a:prstGeom prst="rect">
            <a:avLst/>
          </a:prstGeom>
          <a:noFill/>
        </p:spPr>
      </p:pic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16" name="Picture 6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181600"/>
            <a:ext cx="381000" cy="838200"/>
          </a:xfrm>
          <a:prstGeom prst="rect">
            <a:avLst/>
          </a:prstGeom>
          <a:noFill/>
        </p:spPr>
      </p:pic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18" name="Picture 70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3374" y="6019800"/>
            <a:ext cx="3362826" cy="819150"/>
          </a:xfrm>
          <a:prstGeom prst="rect">
            <a:avLst/>
          </a:prstGeom>
          <a:noFill/>
        </p:spPr>
      </p:pic>
      <p:sp>
        <p:nvSpPr>
          <p:cNvPr id="2121" name="Rectangle 73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20" name="Picture 7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1" y="6934201"/>
            <a:ext cx="3581400" cy="851674"/>
          </a:xfrm>
          <a:prstGeom prst="rect">
            <a:avLst/>
          </a:prstGeom>
          <a:noFill/>
        </p:spPr>
      </p:pic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22" name="Picture 7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8001000"/>
            <a:ext cx="4235116" cy="838200"/>
          </a:xfrm>
          <a:prstGeom prst="rect">
            <a:avLst/>
          </a:prstGeom>
          <a:noFill/>
        </p:spPr>
      </p:pic>
      <p:pic>
        <p:nvPicPr>
          <p:cNvPr id="2126" name="Picture 78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29600" y="3270849"/>
            <a:ext cx="4102769" cy="860258"/>
          </a:xfrm>
          <a:prstGeom prst="rect">
            <a:avLst/>
          </a:prstGeom>
          <a:noFill/>
        </p:spPr>
      </p:pic>
      <p:pic>
        <p:nvPicPr>
          <p:cNvPr id="2125" name="Picture 77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344400" y="3347049"/>
            <a:ext cx="2977815" cy="794084"/>
          </a:xfrm>
          <a:prstGeom prst="rect">
            <a:avLst/>
          </a:prstGeom>
          <a:noFill/>
        </p:spPr>
      </p:pic>
      <p:pic>
        <p:nvPicPr>
          <p:cNvPr id="2124" name="Picture 76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10600" y="4261449"/>
            <a:ext cx="3176337" cy="838200"/>
          </a:xfrm>
          <a:prstGeom prst="rect">
            <a:avLst/>
          </a:prstGeom>
          <a:noFill/>
        </p:spPr>
      </p:pic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31" name="Picture 83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3571" y="5122363"/>
            <a:ext cx="2699658" cy="1105372"/>
          </a:xfrm>
          <a:prstGeom prst="rect">
            <a:avLst/>
          </a:prstGeom>
          <a:noFill/>
        </p:spPr>
      </p:pic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33" name="Picture 85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6395049"/>
            <a:ext cx="4724400" cy="921834"/>
          </a:xfrm>
          <a:prstGeom prst="rect">
            <a:avLst/>
          </a:prstGeom>
          <a:noFill/>
        </p:spPr>
      </p:pic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35" name="Picture 87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658600" y="5099649"/>
            <a:ext cx="2057400" cy="953429"/>
          </a:xfrm>
          <a:prstGeom prst="rect">
            <a:avLst/>
          </a:prstGeom>
          <a:noFill/>
        </p:spPr>
      </p:pic>
      <p:sp>
        <p:nvSpPr>
          <p:cNvPr id="2138" name="Rectangle 90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37" name="Picture 89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27933" y="6547449"/>
            <a:ext cx="3640667" cy="744682"/>
          </a:xfrm>
          <a:prstGeom prst="rect">
            <a:avLst/>
          </a:prstGeom>
          <a:noFill/>
        </p:spPr>
      </p:pic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39" name="Picture 91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7538049"/>
            <a:ext cx="2438400" cy="920151"/>
          </a:xfrm>
          <a:prstGeom prst="rect">
            <a:avLst/>
          </a:prstGeom>
          <a:noFill/>
        </p:spPr>
      </p:pic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41" name="Picture 93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91800" y="7538049"/>
            <a:ext cx="3680460" cy="914400"/>
          </a:xfrm>
          <a:prstGeom prst="rect">
            <a:avLst/>
          </a:prstGeom>
          <a:noFill/>
        </p:spPr>
      </p:pic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43" name="Picture 95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8839200"/>
            <a:ext cx="2125980" cy="9144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0" y="0"/>
            <a:ext cx="1554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45" name="Picture 97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6627" y="8915400"/>
            <a:ext cx="2133600" cy="85344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101" name="TextBox 100"/>
          <p:cNvSpPr txBox="1"/>
          <p:nvPr/>
        </p:nvSpPr>
        <p:spPr>
          <a:xfrm>
            <a:off x="1371600" y="5105400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 No. of impacts per molecule per unit time 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15600" y="8991600"/>
            <a:ext cx="2645833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411199" y="8915400"/>
            <a:ext cx="1978025" cy="800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155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67" name="Elbow Connector 66"/>
          <p:cNvCxnSpPr/>
          <p:nvPr/>
        </p:nvCxnSpPr>
        <p:spPr>
          <a:xfrm flipV="1">
            <a:off x="533400" y="8534400"/>
            <a:ext cx="10591800" cy="533400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762000"/>
            <a:ext cx="624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Deduction of gas laws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295400" y="1676400"/>
            <a:ext cx="9677400" cy="2971800"/>
            <a:chOff x="1295400" y="2133600"/>
            <a:chExt cx="9677400" cy="2971800"/>
          </a:xfrm>
        </p:grpSpPr>
        <p:sp>
          <p:nvSpPr>
            <p:cNvPr id="7" name="TextBox 6"/>
            <p:cNvSpPr txBox="1"/>
            <p:nvPr/>
          </p:nvSpPr>
          <p:spPr>
            <a:xfrm>
              <a:off x="4495800" y="2133600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Constant n, 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3200400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Constant n, P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43400" y="4267200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Constant n, V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95400" y="3810000"/>
              <a:ext cx="2438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Ideal Gas Eq.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0" y="2438400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Boyle’s law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458200" y="3962400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Charles’s law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600200" y="2339788"/>
              <a:ext cx="6858000" cy="2765612"/>
              <a:chOff x="1600200" y="2339788"/>
              <a:chExt cx="8763000" cy="3675530"/>
            </a:xfrm>
          </p:grpSpPr>
          <p:pic>
            <p:nvPicPr>
              <p:cNvPr id="205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534400" y="2339788"/>
                <a:ext cx="1149724" cy="1089212"/>
              </a:xfrm>
              <a:prstGeom prst="rect">
                <a:avLst/>
              </a:prstGeom>
              <a:noFill/>
            </p:spPr>
          </p:pic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458200" y="5410200"/>
                <a:ext cx="1149724" cy="605118"/>
              </a:xfrm>
              <a:prstGeom prst="rect">
                <a:avLst/>
              </a:prstGeom>
              <a:noFill/>
            </p:spPr>
          </p:pic>
          <p:pic>
            <p:nvPicPr>
              <p:cNvPr id="2049" name="Picture 1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458200" y="4043082"/>
                <a:ext cx="1119468" cy="605118"/>
              </a:xfrm>
              <a:prstGeom prst="rect">
                <a:avLst/>
              </a:prstGeom>
              <a:noFill/>
            </p:spPr>
          </p:pic>
          <p:pic>
            <p:nvPicPr>
              <p:cNvPr id="2056" name="Picture 8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600200" y="3657600"/>
                <a:ext cx="2057400" cy="605118"/>
              </a:xfrm>
              <a:prstGeom prst="rect">
                <a:avLst/>
              </a:prstGeom>
              <a:noFill/>
            </p:spPr>
          </p:pic>
          <p:sp>
            <p:nvSpPr>
              <p:cNvPr id="10" name="Right Arrow 9"/>
              <p:cNvSpPr/>
              <p:nvPr/>
            </p:nvSpPr>
            <p:spPr>
              <a:xfrm>
                <a:off x="3810000" y="3810000"/>
                <a:ext cx="1295400" cy="228600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</a:ln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3658394" y="4267200"/>
                <a:ext cx="2895600" cy="1588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5105400" y="2819400"/>
                <a:ext cx="30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5105400" y="4267200"/>
                <a:ext cx="30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5105400" y="5715000"/>
                <a:ext cx="30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Right Brace 20"/>
              <p:cNvSpPr/>
              <p:nvPr/>
            </p:nvSpPr>
            <p:spPr>
              <a:xfrm>
                <a:off x="9753600" y="4038600"/>
                <a:ext cx="609600" cy="1752600"/>
              </a:xfrm>
              <a:prstGeom prst="rightBrac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205</Words>
  <Application>Microsoft Office PowerPoint</Application>
  <PresentationFormat>Custom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Postulates of the kinetic molecular theory of gases. Developed by Kronig, Clausius, Maxwell, Boltzmann.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Postulates of the kinetic molecular theory of gases. Developed by Kronig, Clausius, Maxwell, Boltzmann.</dc:title>
  <dc:creator>SAI</dc:creator>
  <cp:lastModifiedBy>Pavan Shinde</cp:lastModifiedBy>
  <cp:revision>25</cp:revision>
  <dcterms:created xsi:type="dcterms:W3CDTF">2020-04-21T14:39:01Z</dcterms:created>
  <dcterms:modified xsi:type="dcterms:W3CDTF">2023-03-23T09:26:04Z</dcterms:modified>
</cp:coreProperties>
</file>